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0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83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7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2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91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0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0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4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10/10/2023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1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rbit_(dynamics)#/media/File:Simple_Harmonic_Motion_Orbit.gif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renz_system#/media/File:A_Trajectory_Through_Phase_Space_in_a_Lorenz_Attractor.gif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4C978CD5-696C-47A1-9AEC-EEB8D7D44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C4B2D-EF16-FDBA-0F35-5E9D83DE8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868964"/>
            <a:ext cx="5598097" cy="2819626"/>
          </a:xfrm>
        </p:spPr>
        <p:txBody>
          <a:bodyPr>
            <a:normAutofit/>
          </a:bodyPr>
          <a:lstStyle/>
          <a:p>
            <a:r>
              <a:rPr lang="en-NZ"/>
              <a:t>Chaos, Robust chaos, &amp;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E48DF-9E60-10A8-000D-721CEC737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3902206"/>
            <a:ext cx="5598097" cy="2240529"/>
          </a:xfrm>
        </p:spPr>
        <p:txBody>
          <a:bodyPr>
            <a:normAutofit/>
          </a:bodyPr>
          <a:lstStyle/>
          <a:p>
            <a:r>
              <a:rPr lang="en-NZ"/>
              <a:t>Presented by – Indranil Ghosh (@indraghosh314)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8C352-0E2F-8835-568B-CDAF329A9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3" r="29295" b="-1"/>
          <a:stretch/>
        </p:blipFill>
        <p:spPr>
          <a:xfrm>
            <a:off x="6480316" y="1"/>
            <a:ext cx="5726654" cy="6857999"/>
          </a:xfrm>
          <a:custGeom>
            <a:avLst/>
            <a:gdLst/>
            <a:ahLst/>
            <a:cxnLst/>
            <a:rect l="l" t="t" r="r" b="b"/>
            <a:pathLst>
              <a:path w="5726654" h="6857999">
                <a:moveTo>
                  <a:pt x="615191" y="3536634"/>
                </a:moveTo>
                <a:cubicBezTo>
                  <a:pt x="896629" y="3536634"/>
                  <a:pt x="1124779" y="3764784"/>
                  <a:pt x="1124779" y="4046222"/>
                </a:cubicBezTo>
                <a:cubicBezTo>
                  <a:pt x="1124779" y="4327660"/>
                  <a:pt x="896629" y="4555810"/>
                  <a:pt x="615191" y="4555810"/>
                </a:cubicBezTo>
                <a:cubicBezTo>
                  <a:pt x="333753" y="4555810"/>
                  <a:pt x="105603" y="4327660"/>
                  <a:pt x="105603" y="4046222"/>
                </a:cubicBezTo>
                <a:cubicBezTo>
                  <a:pt x="105603" y="3764784"/>
                  <a:pt x="333753" y="3536634"/>
                  <a:pt x="615191" y="3536634"/>
                </a:cubicBezTo>
                <a:close/>
                <a:moveTo>
                  <a:pt x="1497781" y="0"/>
                </a:moveTo>
                <a:lnTo>
                  <a:pt x="5726654" y="0"/>
                </a:lnTo>
                <a:lnTo>
                  <a:pt x="5726654" y="6857999"/>
                </a:lnTo>
                <a:lnTo>
                  <a:pt x="311758" y="6857999"/>
                </a:lnTo>
                <a:lnTo>
                  <a:pt x="314131" y="6707669"/>
                </a:lnTo>
                <a:cubicBezTo>
                  <a:pt x="335133" y="6366408"/>
                  <a:pt x="433652" y="6019041"/>
                  <a:pt x="599703" y="5670857"/>
                </a:cubicBezTo>
                <a:cubicBezTo>
                  <a:pt x="770258" y="5311555"/>
                  <a:pt x="1010814" y="4986831"/>
                  <a:pt x="1211434" y="4641254"/>
                </a:cubicBezTo>
                <a:cubicBezTo>
                  <a:pt x="1493037" y="4154455"/>
                  <a:pt x="1511836" y="3622743"/>
                  <a:pt x="1053042" y="3164268"/>
                </a:cubicBezTo>
                <a:cubicBezTo>
                  <a:pt x="881978" y="2993263"/>
                  <a:pt x="700423" y="2805522"/>
                  <a:pt x="607049" y="2589404"/>
                </a:cubicBezTo>
                <a:cubicBezTo>
                  <a:pt x="366280" y="2032157"/>
                  <a:pt x="541126" y="1508060"/>
                  <a:pt x="1054916" y="1068098"/>
                </a:cubicBezTo>
                <a:cubicBezTo>
                  <a:pt x="1261028" y="891534"/>
                  <a:pt x="1489689" y="709487"/>
                  <a:pt x="1502878" y="419994"/>
                </a:cubicBezTo>
                <a:cubicBezTo>
                  <a:pt x="1506390" y="341909"/>
                  <a:pt x="1507263" y="263519"/>
                  <a:pt x="1505905" y="184995"/>
                </a:cubicBezTo>
                <a:close/>
                <a:moveTo>
                  <a:pt x="14544" y="0"/>
                </a:moveTo>
                <a:lnTo>
                  <a:pt x="879353" y="0"/>
                </a:lnTo>
                <a:lnTo>
                  <a:pt x="892054" y="78051"/>
                </a:lnTo>
                <a:cubicBezTo>
                  <a:pt x="904493" y="285270"/>
                  <a:pt x="770272" y="479620"/>
                  <a:pt x="561941" y="535442"/>
                </a:cubicBezTo>
                <a:cubicBezTo>
                  <a:pt x="323847" y="599239"/>
                  <a:pt x="79117" y="457944"/>
                  <a:pt x="15320" y="219851"/>
                </a:cubicBezTo>
                <a:cubicBezTo>
                  <a:pt x="-630" y="160328"/>
                  <a:pt x="-3761" y="100390"/>
                  <a:pt x="4235" y="4296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388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F3ADBBD-8536-A90F-3685-613148285449}"/>
              </a:ext>
            </a:extLst>
          </p:cNvPr>
          <p:cNvSpPr/>
          <p:nvPr/>
        </p:nvSpPr>
        <p:spPr>
          <a:xfrm>
            <a:off x="4165600" y="2458720"/>
            <a:ext cx="3281680" cy="23012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Chaos Theory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49346B-A68A-88A1-9EDE-0BFEA343D256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3230880" y="1910080"/>
            <a:ext cx="1415311" cy="885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591B3C-E30E-3A70-A8A2-9E5944BE255F}"/>
              </a:ext>
            </a:extLst>
          </p:cNvPr>
          <p:cNvCxnSpPr>
            <a:cxnSpLocks/>
          </p:cNvCxnSpPr>
          <p:nvPr/>
        </p:nvCxnSpPr>
        <p:spPr>
          <a:xfrm flipH="1" flipV="1">
            <a:off x="5806440" y="1087120"/>
            <a:ext cx="15240" cy="137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DDC443-E5E3-E1E5-6256-0D9307B87CE1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6966689" y="1849120"/>
            <a:ext cx="1252751" cy="9466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1D85CD-67AB-C5BE-493C-2FAAA18FA92D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753360" y="3609340"/>
            <a:ext cx="1412240" cy="9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2D6F09-F357-ACBF-11C4-19EC20240856}"/>
              </a:ext>
            </a:extLst>
          </p:cNvPr>
          <p:cNvCxnSpPr>
            <a:stCxn id="4" idx="4"/>
          </p:cNvCxnSpPr>
          <p:nvPr/>
        </p:nvCxnSpPr>
        <p:spPr>
          <a:xfrm>
            <a:off x="5806440" y="4759960"/>
            <a:ext cx="5080" cy="93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1226AC-4880-D5CB-9890-55351E08476C}"/>
              </a:ext>
            </a:extLst>
          </p:cNvPr>
          <p:cNvCxnSpPr>
            <a:stCxn id="4" idx="3"/>
          </p:cNvCxnSpPr>
          <p:nvPr/>
        </p:nvCxnSpPr>
        <p:spPr>
          <a:xfrm flipH="1">
            <a:off x="3456940" y="4422951"/>
            <a:ext cx="1189251" cy="728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8815F25-EC81-F57B-9D74-7C7454146E1E}"/>
              </a:ext>
            </a:extLst>
          </p:cNvPr>
          <p:cNvCxnSpPr>
            <a:stCxn id="4" idx="6"/>
          </p:cNvCxnSpPr>
          <p:nvPr/>
        </p:nvCxnSpPr>
        <p:spPr>
          <a:xfrm>
            <a:off x="7447280" y="3609340"/>
            <a:ext cx="1188720" cy="279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FEFC4A-3031-839F-2AD3-AB1C8482DDC7}"/>
              </a:ext>
            </a:extLst>
          </p:cNvPr>
          <p:cNvCxnSpPr>
            <a:stCxn id="4" idx="5"/>
          </p:cNvCxnSpPr>
          <p:nvPr/>
        </p:nvCxnSpPr>
        <p:spPr>
          <a:xfrm>
            <a:off x="6966689" y="4422951"/>
            <a:ext cx="1222271" cy="900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301E4DD-7342-9CB1-D761-43A09F3AA427}"/>
              </a:ext>
            </a:extLst>
          </p:cNvPr>
          <p:cNvSpPr/>
          <p:nvPr/>
        </p:nvSpPr>
        <p:spPr>
          <a:xfrm>
            <a:off x="4646191" y="9349"/>
            <a:ext cx="2320498" cy="1087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cryptography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4F0522-3819-3464-7891-55C43A26F1D0}"/>
              </a:ext>
            </a:extLst>
          </p:cNvPr>
          <p:cNvSpPr/>
          <p:nvPr/>
        </p:nvSpPr>
        <p:spPr>
          <a:xfrm>
            <a:off x="7856751" y="898755"/>
            <a:ext cx="2320498" cy="1087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 computing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C40267A-859E-3AB6-0C18-681F56B80608}"/>
              </a:ext>
            </a:extLst>
          </p:cNvPr>
          <p:cNvSpPr/>
          <p:nvPr/>
        </p:nvSpPr>
        <p:spPr>
          <a:xfrm>
            <a:off x="8646160" y="3065780"/>
            <a:ext cx="2320498" cy="1087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Economics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55CD12C-001C-AD3F-B3AB-470439C55F4D}"/>
              </a:ext>
            </a:extLst>
          </p:cNvPr>
          <p:cNvSpPr/>
          <p:nvPr/>
        </p:nvSpPr>
        <p:spPr>
          <a:xfrm>
            <a:off x="8132018" y="4980129"/>
            <a:ext cx="2320498" cy="1087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3CB6D6C-5B24-401B-4903-67EF1796A3FE}"/>
              </a:ext>
            </a:extLst>
          </p:cNvPr>
          <p:cNvSpPr/>
          <p:nvPr/>
        </p:nvSpPr>
        <p:spPr>
          <a:xfrm>
            <a:off x="4661431" y="5699760"/>
            <a:ext cx="2320498" cy="1087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computing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F98036-807E-6314-9DF0-EC3F0468F7E7}"/>
              </a:ext>
            </a:extLst>
          </p:cNvPr>
          <p:cNvSpPr/>
          <p:nvPr/>
        </p:nvSpPr>
        <p:spPr>
          <a:xfrm>
            <a:off x="1445791" y="4980129"/>
            <a:ext cx="2320498" cy="1087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 dynamics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53154A8-D2B2-1130-41DF-E0E758373C74}"/>
              </a:ext>
            </a:extLst>
          </p:cNvPr>
          <p:cNvSpPr/>
          <p:nvPr/>
        </p:nvSpPr>
        <p:spPr>
          <a:xfrm>
            <a:off x="432862" y="3093720"/>
            <a:ext cx="2320498" cy="1087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Celestial dynamics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D61CAC6-4A28-D2B4-75D1-C1F8A6986A71}"/>
              </a:ext>
            </a:extLst>
          </p:cNvPr>
          <p:cNvSpPr/>
          <p:nvPr/>
        </p:nvSpPr>
        <p:spPr>
          <a:xfrm>
            <a:off x="1180684" y="993951"/>
            <a:ext cx="2320498" cy="10871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N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Neuroscience</a:t>
            </a:r>
          </a:p>
        </p:txBody>
      </p:sp>
    </p:spTree>
    <p:extLst>
      <p:ext uri="{BB962C8B-B14F-4D97-AF65-F5344CB8AC3E}">
        <p14:creationId xmlns:p14="http://schemas.microsoft.com/office/powerpoint/2010/main" val="243358787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FFE435-0754-492D-B815-BD114217D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EF79062-B5BB-45DF-810C-95A324A9D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2140699"/>
            <a:ext cx="12192000" cy="4717301"/>
          </a:xfrm>
          <a:custGeom>
            <a:avLst/>
            <a:gdLst>
              <a:gd name="connsiteX0" fmla="*/ 8930642 w 12192000"/>
              <a:gd name="connsiteY0" fmla="*/ 4273734 h 4717301"/>
              <a:gd name="connsiteX1" fmla="*/ 9143134 w 12192000"/>
              <a:gd name="connsiteY1" fmla="*/ 4396362 h 4717301"/>
              <a:gd name="connsiteX2" fmla="*/ 9043549 w 12192000"/>
              <a:gd name="connsiteY2" fmla="*/ 4693978 h 4717301"/>
              <a:gd name="connsiteX3" fmla="*/ 8745984 w 12192000"/>
              <a:gd name="connsiteY3" fmla="*/ 4594249 h 4717301"/>
              <a:gd name="connsiteX4" fmla="*/ 8845568 w 12192000"/>
              <a:gd name="connsiteY4" fmla="*/ 4296634 h 4717301"/>
              <a:gd name="connsiteX5" fmla="*/ 8930642 w 12192000"/>
              <a:gd name="connsiteY5" fmla="*/ 4273734 h 4717301"/>
              <a:gd name="connsiteX6" fmla="*/ 9842642 w 12192000"/>
              <a:gd name="connsiteY6" fmla="*/ 3718743 h 4717301"/>
              <a:gd name="connsiteX7" fmla="*/ 10272210 w 12192000"/>
              <a:gd name="connsiteY7" fmla="*/ 3966645 h 4717301"/>
              <a:gd name="connsiteX8" fmla="*/ 10070896 w 12192000"/>
              <a:gd name="connsiteY8" fmla="*/ 4568292 h 4717301"/>
              <a:gd name="connsiteX9" fmla="*/ 9469346 w 12192000"/>
              <a:gd name="connsiteY9" fmla="*/ 4366686 h 4717301"/>
              <a:gd name="connsiteX10" fmla="*/ 9670660 w 12192000"/>
              <a:gd name="connsiteY10" fmla="*/ 3765038 h 4717301"/>
              <a:gd name="connsiteX11" fmla="*/ 9842642 w 12192000"/>
              <a:gd name="connsiteY11" fmla="*/ 3718743 h 4717301"/>
              <a:gd name="connsiteX12" fmla="*/ 0 w 12192000"/>
              <a:gd name="connsiteY12" fmla="*/ 0 h 4717301"/>
              <a:gd name="connsiteX13" fmla="*/ 12192000 w 12192000"/>
              <a:gd name="connsiteY13" fmla="*/ 0 h 4717301"/>
              <a:gd name="connsiteX14" fmla="*/ 12192000 w 12192000"/>
              <a:gd name="connsiteY14" fmla="*/ 3369891 h 4717301"/>
              <a:gd name="connsiteX15" fmla="*/ 12124015 w 12192000"/>
              <a:gd name="connsiteY15" fmla="*/ 3410713 h 4717301"/>
              <a:gd name="connsiteX16" fmla="*/ 11077457 w 12192000"/>
              <a:gd name="connsiteY16" fmla="*/ 3501725 h 4717301"/>
              <a:gd name="connsiteX17" fmla="*/ 9867246 w 12192000"/>
              <a:gd name="connsiteY17" fmla="*/ 3351592 h 4717301"/>
              <a:gd name="connsiteX18" fmla="*/ 8994802 w 12192000"/>
              <a:gd name="connsiteY18" fmla="*/ 3878378 h 4717301"/>
              <a:gd name="connsiteX19" fmla="*/ 6994655 w 12192000"/>
              <a:gd name="connsiteY19" fmla="*/ 4335637 h 4717301"/>
              <a:gd name="connsiteX20" fmla="*/ 6287534 w 12192000"/>
              <a:gd name="connsiteY20" fmla="*/ 3714199 h 4717301"/>
              <a:gd name="connsiteX21" fmla="*/ 4392596 w 12192000"/>
              <a:gd name="connsiteY21" fmla="*/ 3392344 h 4717301"/>
              <a:gd name="connsiteX22" fmla="*/ 3014500 w 12192000"/>
              <a:gd name="connsiteY22" fmla="*/ 4100222 h 4717301"/>
              <a:gd name="connsiteX23" fmla="*/ 86414 w 12192000"/>
              <a:gd name="connsiteY23" fmla="*/ 3903305 h 4717301"/>
              <a:gd name="connsiteX24" fmla="*/ 0 w 12192000"/>
              <a:gd name="connsiteY24" fmla="*/ 3840566 h 471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2000" h="4717301">
                <a:moveTo>
                  <a:pt x="8930642" y="4273734"/>
                </a:moveTo>
                <a:cubicBezTo>
                  <a:pt x="9016941" y="4268381"/>
                  <a:pt x="9102130" y="4314070"/>
                  <a:pt x="9143134" y="4396362"/>
                </a:cubicBezTo>
                <a:cubicBezTo>
                  <a:pt x="9197806" y="4506087"/>
                  <a:pt x="9153221" y="4639333"/>
                  <a:pt x="9043549" y="4693978"/>
                </a:cubicBezTo>
                <a:cubicBezTo>
                  <a:pt x="8933879" y="4748622"/>
                  <a:pt x="8800655" y="4703973"/>
                  <a:pt x="8745984" y="4594249"/>
                </a:cubicBezTo>
                <a:cubicBezTo>
                  <a:pt x="8691311" y="4484525"/>
                  <a:pt x="8735897" y="4351279"/>
                  <a:pt x="8845568" y="4296634"/>
                </a:cubicBezTo>
                <a:cubicBezTo>
                  <a:pt x="8872986" y="4282973"/>
                  <a:pt x="8901875" y="4275517"/>
                  <a:pt x="8930642" y="4273734"/>
                </a:cubicBezTo>
                <a:close/>
                <a:moveTo>
                  <a:pt x="9842642" y="3718743"/>
                </a:moveTo>
                <a:cubicBezTo>
                  <a:pt x="10017101" y="3707923"/>
                  <a:pt x="10189318" y="3800286"/>
                  <a:pt x="10272210" y="3966645"/>
                </a:cubicBezTo>
                <a:cubicBezTo>
                  <a:pt x="10382732" y="4188458"/>
                  <a:pt x="10292600" y="4457825"/>
                  <a:pt x="10070896" y="4568292"/>
                </a:cubicBezTo>
                <a:cubicBezTo>
                  <a:pt x="9849191" y="4678760"/>
                  <a:pt x="9579867" y="4588498"/>
                  <a:pt x="9469346" y="4366686"/>
                </a:cubicBezTo>
                <a:cubicBezTo>
                  <a:pt x="9358824" y="4144873"/>
                  <a:pt x="9448956" y="3875506"/>
                  <a:pt x="9670660" y="3765038"/>
                </a:cubicBezTo>
                <a:cubicBezTo>
                  <a:pt x="9726087" y="3737421"/>
                  <a:pt x="9784490" y="3722349"/>
                  <a:pt x="9842642" y="371874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69891"/>
                </a:lnTo>
                <a:lnTo>
                  <a:pt x="12124015" y="3410713"/>
                </a:lnTo>
                <a:cubicBezTo>
                  <a:pt x="11792041" y="3581538"/>
                  <a:pt x="11443617" y="3577252"/>
                  <a:pt x="11077457" y="3501725"/>
                </a:cubicBezTo>
                <a:cubicBezTo>
                  <a:pt x="10679189" y="3419860"/>
                  <a:pt x="10271734" y="3358281"/>
                  <a:pt x="9867246" y="3351592"/>
                </a:cubicBezTo>
                <a:cubicBezTo>
                  <a:pt x="9492336" y="3345611"/>
                  <a:pt x="9239136" y="3626329"/>
                  <a:pt x="8994802" y="3878378"/>
                </a:cubicBezTo>
                <a:cubicBezTo>
                  <a:pt x="8385954" y="4506678"/>
                  <a:pt x="7695268" y="4690742"/>
                  <a:pt x="6994655" y="4335637"/>
                </a:cubicBezTo>
                <a:cubicBezTo>
                  <a:pt x="6722938" y="4197922"/>
                  <a:pt x="6494843" y="3948626"/>
                  <a:pt x="6287534" y="3714199"/>
                </a:cubicBezTo>
                <a:cubicBezTo>
                  <a:pt x="5731733" y="3085491"/>
                  <a:pt x="5043559" y="3067499"/>
                  <a:pt x="4392596" y="3392344"/>
                </a:cubicBezTo>
                <a:cubicBezTo>
                  <a:pt x="3930423" y="3623867"/>
                  <a:pt x="3492022" y="3908604"/>
                  <a:pt x="3014500" y="4100222"/>
                </a:cubicBezTo>
                <a:cubicBezTo>
                  <a:pt x="1977820" y="4518409"/>
                  <a:pt x="973242" y="4499486"/>
                  <a:pt x="86414" y="3903305"/>
                </a:cubicBezTo>
                <a:lnTo>
                  <a:pt x="0" y="38405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C1BC5-AAE0-6626-F76E-4FA88DBCA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669856"/>
            <a:ext cx="6658405" cy="1451174"/>
          </a:xfrm>
        </p:spPr>
        <p:txBody>
          <a:bodyPr anchor="ctr">
            <a:normAutofit/>
          </a:bodyPr>
          <a:lstStyle/>
          <a:p>
            <a:r>
              <a:rPr lang="en-N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Ph.D. research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FAEC0-981F-2F65-D18E-B10FF8398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93" y="3855268"/>
            <a:ext cx="6963812" cy="2332876"/>
          </a:xfrm>
          <a:prstGeom prst="rect">
            <a:avLst/>
          </a:prstGeom>
        </p:spPr>
      </p:pic>
      <p:pic>
        <p:nvPicPr>
          <p:cNvPr id="7170" name="Picture 2" descr="Book cover">
            <a:extLst>
              <a:ext uri="{FF2B5EF4-FFF2-40B4-BE49-F238E27FC236}">
                <a16:creationId xmlns:a16="http://schemas.microsoft.com/office/drawing/2014/main" id="{8BECD355-6C38-9EDB-3047-98C096E8D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27" y="669856"/>
            <a:ext cx="3733800" cy="57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13513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obust Chaos and Its Applications (World Scientific Series on Nonlinear  Science, A): Elhadj, Zeraoulia, Sprott, Julien Clinton, Toledano,  Jean-Claude: 9789814374071: Amazon.com: Books">
            <a:extLst>
              <a:ext uri="{FF2B5EF4-FFF2-40B4-BE49-F238E27FC236}">
                <a16:creationId xmlns:a16="http://schemas.microsoft.com/office/drawing/2014/main" id="{A277A8AB-3FF4-09C0-B7BA-5949704B0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28" y="518160"/>
            <a:ext cx="3559219" cy="56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5004F2-E78C-6CF5-6751-BD4BBCB5ADFE}"/>
              </a:ext>
            </a:extLst>
          </p:cNvPr>
          <p:cNvSpPr txBox="1"/>
          <p:nvPr/>
        </p:nvSpPr>
        <p:spPr>
          <a:xfrm>
            <a:off x="792753" y="447040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 Chaos</a:t>
            </a:r>
            <a:endParaRPr lang="en-NZ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CA9FF-9FDD-5B3F-E3D4-1387AC93C8FD}"/>
              </a:ext>
            </a:extLst>
          </p:cNvPr>
          <p:cNvSpPr txBox="1"/>
          <p:nvPr/>
        </p:nvSpPr>
        <p:spPr>
          <a:xfrm>
            <a:off x="792753" y="1674674"/>
            <a:ext cx="6096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 chaos refers to the phenomenon that a family of dynamical systems exhibits chaos throughout an open region of parameter space.</a:t>
            </a:r>
          </a:p>
          <a:p>
            <a:endParaRPr lang="en-N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desirable in practical applications that exploit chaos.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chaos-based cryptography the key space needs to be chaotic everywhere, otherwise will be vulnerable.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converters exhibit advantageous functional characteristics in chaotic regime.</a:t>
            </a:r>
          </a:p>
        </p:txBody>
      </p:sp>
    </p:spTree>
    <p:extLst>
      <p:ext uri="{BB962C8B-B14F-4D97-AF65-F5344CB8AC3E}">
        <p14:creationId xmlns:p14="http://schemas.microsoft.com/office/powerpoint/2010/main" val="7624182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6BB0FDED-25D8-0F96-D519-82AF1026B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80" b="-3"/>
          <a:stretch/>
        </p:blipFill>
        <p:spPr>
          <a:xfrm>
            <a:off x="111760" y="1381761"/>
            <a:ext cx="4876800" cy="4888425"/>
          </a:xfrm>
          <a:prstGeom prst="rect">
            <a:avLst/>
          </a:prstGeom>
        </p:spPr>
      </p:pic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5A8F0634-37C0-05B5-ABEC-6A250C55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" r="-3" b="-3"/>
          <a:stretch/>
        </p:blipFill>
        <p:spPr>
          <a:xfrm>
            <a:off x="6350000" y="1381761"/>
            <a:ext cx="5435599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8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4" name="Picture 3" descr="Yellow and blue symbols">
            <a:extLst>
              <a:ext uri="{FF2B5EF4-FFF2-40B4-BE49-F238E27FC236}">
                <a16:creationId xmlns:a16="http://schemas.microsoft.com/office/drawing/2014/main" id="{CBC87FB6-0C43-DA8E-0527-1E25281E0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7450" b="8102"/>
          <a:stretch/>
        </p:blipFill>
        <p:spPr>
          <a:xfrm>
            <a:off x="837986" y="10"/>
            <a:ext cx="10615629" cy="6857990"/>
          </a:xfrm>
          <a:custGeom>
            <a:avLst/>
            <a:gdLst/>
            <a:ahLst/>
            <a:cxnLst/>
            <a:rect l="l" t="t" r="r" b="b"/>
            <a:pathLst>
              <a:path w="10615629" h="6858000">
                <a:moveTo>
                  <a:pt x="7169276" y="5665107"/>
                </a:moveTo>
                <a:cubicBezTo>
                  <a:pt x="7360157" y="5665107"/>
                  <a:pt x="7514897" y="5819847"/>
                  <a:pt x="7514897" y="6010728"/>
                </a:cubicBezTo>
                <a:cubicBezTo>
                  <a:pt x="7514897" y="6201609"/>
                  <a:pt x="7360157" y="6356349"/>
                  <a:pt x="7169276" y="6356349"/>
                </a:cubicBezTo>
                <a:cubicBezTo>
                  <a:pt x="6978395" y="6356349"/>
                  <a:pt x="6823655" y="6201609"/>
                  <a:pt x="6823655" y="6010728"/>
                </a:cubicBezTo>
                <a:cubicBezTo>
                  <a:pt x="6823655" y="5819847"/>
                  <a:pt x="6978395" y="5665107"/>
                  <a:pt x="7169276" y="5665107"/>
                </a:cubicBezTo>
                <a:close/>
                <a:moveTo>
                  <a:pt x="10010446" y="2285546"/>
                </a:moveTo>
                <a:cubicBezTo>
                  <a:pt x="10256938" y="2285546"/>
                  <a:pt x="10456760" y="2485368"/>
                  <a:pt x="10456760" y="2731860"/>
                </a:cubicBezTo>
                <a:cubicBezTo>
                  <a:pt x="10456760" y="2978352"/>
                  <a:pt x="10256938" y="3178174"/>
                  <a:pt x="10010446" y="3178174"/>
                </a:cubicBezTo>
                <a:cubicBezTo>
                  <a:pt x="9763954" y="3178174"/>
                  <a:pt x="9564132" y="2978352"/>
                  <a:pt x="9564132" y="2731860"/>
                </a:cubicBezTo>
                <a:cubicBezTo>
                  <a:pt x="9564132" y="2485368"/>
                  <a:pt x="9763954" y="2285546"/>
                  <a:pt x="10010446" y="2285546"/>
                </a:cubicBezTo>
                <a:close/>
                <a:moveTo>
                  <a:pt x="10354145" y="1626054"/>
                </a:moveTo>
                <a:cubicBezTo>
                  <a:pt x="10498559" y="1626054"/>
                  <a:pt x="10615629" y="1743124"/>
                  <a:pt x="10615629" y="1887538"/>
                </a:cubicBezTo>
                <a:cubicBezTo>
                  <a:pt x="10615629" y="2031953"/>
                  <a:pt x="10498559" y="2149022"/>
                  <a:pt x="10354145" y="2149022"/>
                </a:cubicBezTo>
                <a:cubicBezTo>
                  <a:pt x="10209731" y="2149022"/>
                  <a:pt x="10092661" y="2031953"/>
                  <a:pt x="10092661" y="1887538"/>
                </a:cubicBezTo>
                <a:cubicBezTo>
                  <a:pt x="10092661" y="1743124"/>
                  <a:pt x="10209731" y="1626054"/>
                  <a:pt x="10354145" y="1626054"/>
                </a:cubicBezTo>
                <a:close/>
                <a:moveTo>
                  <a:pt x="1458900" y="620485"/>
                </a:moveTo>
                <a:cubicBezTo>
                  <a:pt x="1705392" y="620485"/>
                  <a:pt x="1905214" y="820307"/>
                  <a:pt x="1905214" y="1066799"/>
                </a:cubicBezTo>
                <a:cubicBezTo>
                  <a:pt x="1905214" y="1313291"/>
                  <a:pt x="1705392" y="1513113"/>
                  <a:pt x="1458900" y="1513113"/>
                </a:cubicBezTo>
                <a:cubicBezTo>
                  <a:pt x="1212408" y="1513113"/>
                  <a:pt x="1012586" y="1313291"/>
                  <a:pt x="1012586" y="1066799"/>
                </a:cubicBezTo>
                <a:cubicBezTo>
                  <a:pt x="1012586" y="820307"/>
                  <a:pt x="1212408" y="620485"/>
                  <a:pt x="1458900" y="620485"/>
                </a:cubicBezTo>
                <a:close/>
                <a:moveTo>
                  <a:pt x="6634576" y="0"/>
                </a:moveTo>
                <a:lnTo>
                  <a:pt x="10141834" y="0"/>
                </a:lnTo>
                <a:lnTo>
                  <a:pt x="10200260" y="112226"/>
                </a:lnTo>
                <a:cubicBezTo>
                  <a:pt x="10410239" y="575266"/>
                  <a:pt x="10394872" y="1153565"/>
                  <a:pt x="9914575" y="1675662"/>
                </a:cubicBezTo>
                <a:cubicBezTo>
                  <a:pt x="9716856" y="1890645"/>
                  <a:pt x="9539638" y="2125049"/>
                  <a:pt x="9361609" y="2357294"/>
                </a:cubicBezTo>
                <a:cubicBezTo>
                  <a:pt x="9193292" y="2576998"/>
                  <a:pt x="9188572" y="2830553"/>
                  <a:pt x="9334635" y="3068327"/>
                </a:cubicBezTo>
                <a:cubicBezTo>
                  <a:pt x="9495670" y="3329571"/>
                  <a:pt x="9683004" y="3577866"/>
                  <a:pt x="9815042" y="3852732"/>
                </a:cubicBezTo>
                <a:cubicBezTo>
                  <a:pt x="10050525" y="4342848"/>
                  <a:pt x="9955575" y="4825682"/>
                  <a:pt x="9376176" y="5163127"/>
                </a:cubicBezTo>
                <a:cubicBezTo>
                  <a:pt x="8901029" y="5439880"/>
                  <a:pt x="8396077" y="5450670"/>
                  <a:pt x="7869813" y="5397801"/>
                </a:cubicBezTo>
                <a:cubicBezTo>
                  <a:pt x="7414763" y="5352214"/>
                  <a:pt x="6924916" y="5316879"/>
                  <a:pt x="6545392" y="5591203"/>
                </a:cubicBezTo>
                <a:cubicBezTo>
                  <a:pt x="6238293" y="5813469"/>
                  <a:pt x="6024794" y="6166019"/>
                  <a:pt x="5772723" y="6463272"/>
                </a:cubicBezTo>
                <a:cubicBezTo>
                  <a:pt x="5693284" y="6557074"/>
                  <a:pt x="5618532" y="6655326"/>
                  <a:pt x="5542128" y="6751893"/>
                </a:cubicBezTo>
                <a:lnTo>
                  <a:pt x="5455473" y="6858000"/>
                </a:lnTo>
                <a:lnTo>
                  <a:pt x="3884322" y="6858000"/>
                </a:lnTo>
                <a:lnTo>
                  <a:pt x="3874161" y="6844414"/>
                </a:lnTo>
                <a:cubicBezTo>
                  <a:pt x="3769502" y="6682570"/>
                  <a:pt x="3725804" y="6471499"/>
                  <a:pt x="3692625" y="6276207"/>
                </a:cubicBezTo>
                <a:cubicBezTo>
                  <a:pt x="3594979" y="5704764"/>
                  <a:pt x="2996562" y="5529973"/>
                  <a:pt x="2561203" y="5655806"/>
                </a:cubicBezTo>
                <a:cubicBezTo>
                  <a:pt x="1295584" y="6024675"/>
                  <a:pt x="405173" y="5378783"/>
                  <a:pt x="69617" y="4277706"/>
                </a:cubicBezTo>
                <a:cubicBezTo>
                  <a:pt x="12163" y="4089022"/>
                  <a:pt x="22818" y="3880245"/>
                  <a:pt x="1643" y="3679828"/>
                </a:cubicBezTo>
                <a:cubicBezTo>
                  <a:pt x="-11845" y="3246491"/>
                  <a:pt x="53163" y="2840533"/>
                  <a:pt x="368893" y="2516306"/>
                </a:cubicBezTo>
                <a:cubicBezTo>
                  <a:pt x="570254" y="2309550"/>
                  <a:pt x="826642" y="2227145"/>
                  <a:pt x="1113509" y="2192618"/>
                </a:cubicBezTo>
                <a:cubicBezTo>
                  <a:pt x="1425464" y="2154854"/>
                  <a:pt x="1739171" y="2099963"/>
                  <a:pt x="2037232" y="2005555"/>
                </a:cubicBezTo>
                <a:cubicBezTo>
                  <a:pt x="2313447" y="1917888"/>
                  <a:pt x="2430109" y="1649902"/>
                  <a:pt x="2547311" y="1405114"/>
                </a:cubicBezTo>
                <a:cubicBezTo>
                  <a:pt x="2839303" y="794962"/>
                  <a:pt x="3300289" y="490426"/>
                  <a:pt x="3900864" y="578766"/>
                </a:cubicBezTo>
                <a:cubicBezTo>
                  <a:pt x="4133785" y="613023"/>
                  <a:pt x="4362119" y="739800"/>
                  <a:pt x="4571571" y="860778"/>
                </a:cubicBezTo>
                <a:cubicBezTo>
                  <a:pt x="5133169" y="1185276"/>
                  <a:pt x="5641898" y="1029501"/>
                  <a:pt x="6039226" y="631499"/>
                </a:cubicBezTo>
                <a:cubicBezTo>
                  <a:pt x="6180165" y="489886"/>
                  <a:pt x="6313484" y="339979"/>
                  <a:pt x="6449433" y="193257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EDA34E-56B0-1101-E3A3-A6284748D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743" y="1344594"/>
            <a:ext cx="6458556" cy="2674955"/>
          </a:xfrm>
        </p:spPr>
        <p:txBody>
          <a:bodyPr>
            <a:normAutofit/>
          </a:bodyPr>
          <a:lstStyle/>
          <a:p>
            <a:pPr algn="ctr"/>
            <a:r>
              <a:rPr lang="en-NZ">
                <a:solidFill>
                  <a:srgbClr val="FFFFFF"/>
                </a:solidFill>
              </a:rPr>
              <a:t>Thank you! Questions?</a:t>
            </a:r>
          </a:p>
        </p:txBody>
      </p:sp>
    </p:spTree>
    <p:extLst>
      <p:ext uri="{BB962C8B-B14F-4D97-AF65-F5344CB8AC3E}">
        <p14:creationId xmlns:p14="http://schemas.microsoft.com/office/powerpoint/2010/main" val="812432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047E52-2EB4-9555-4348-7F0C51C8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15" y="204430"/>
            <a:ext cx="432701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AC7AA-1341-0AB6-56AA-C687EFF0C20B}"/>
              </a:ext>
            </a:extLst>
          </p:cNvPr>
          <p:cNvSpPr txBox="1"/>
          <p:nvPr/>
        </p:nvSpPr>
        <p:spPr>
          <a:xfrm>
            <a:off x="5100320" y="573024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dirty="0">
                <a:latin typeface="Aptos Display" panose="020B0004020202020204" pitchFamily="34" charset="0"/>
              </a:rPr>
              <a:t>Sir Isaac Newton,</a:t>
            </a:r>
          </a:p>
          <a:p>
            <a:pPr algn="ctr"/>
            <a:r>
              <a:rPr lang="en-NZ" dirty="0">
                <a:latin typeface="Aptos Display" panose="020B0004020202020204" pitchFamily="34" charset="0"/>
              </a:rPr>
              <a:t>Portrait by Godfrey Kneller</a:t>
            </a:r>
          </a:p>
          <a:p>
            <a:pPr algn="ctr"/>
            <a:r>
              <a:rPr lang="en-NZ" dirty="0">
                <a:latin typeface="Aptos Display" panose="020B0004020202020204" pitchFamily="34" charset="0"/>
              </a:rPr>
              <a:t>(Source – Wikipedia)</a:t>
            </a:r>
          </a:p>
        </p:txBody>
      </p:sp>
    </p:spTree>
    <p:extLst>
      <p:ext uri="{BB962C8B-B14F-4D97-AF65-F5344CB8AC3E}">
        <p14:creationId xmlns:p14="http://schemas.microsoft.com/office/powerpoint/2010/main" val="7263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Box Packages">
            <a:extLst>
              <a:ext uri="{FF2B5EF4-FFF2-40B4-BE49-F238E27FC236}">
                <a16:creationId xmlns:a16="http://schemas.microsoft.com/office/drawing/2014/main" id="{84BAB111-AE01-A98D-21E2-29AD92F15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r="1" b="892"/>
          <a:stretch/>
        </p:blipFill>
        <p:spPr>
          <a:xfrm>
            <a:off x="0" y="-2"/>
            <a:ext cx="12266645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F4EC6B62-8D18-47C6-815A-17919789F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50443" y="-1383557"/>
            <a:ext cx="6858000" cy="962511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55000">
                <a:srgbClr val="000000">
                  <a:alpha val="46000"/>
                </a:srgbClr>
              </a:gs>
              <a:gs pos="0">
                <a:srgbClr val="000000">
                  <a:alpha val="6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A84276-8F9C-94E2-21B5-955CBE24DBA9}"/>
              </a:ext>
            </a:extLst>
          </p:cNvPr>
          <p:cNvSpPr txBox="1"/>
          <p:nvPr/>
        </p:nvSpPr>
        <p:spPr>
          <a:xfrm>
            <a:off x="2052320" y="1649480"/>
            <a:ext cx="8676640" cy="981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r"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</a:t>
            </a:r>
            <a:r>
              <a:rPr lang="en-US" sz="2800" i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Dynamical System </a:t>
            </a:r>
            <a:r>
              <a:rPr lang="en-US" sz="28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is a system that evolves in time</a:t>
            </a:r>
          </a:p>
        </p:txBody>
      </p:sp>
      <p:sp useBgFill="1">
        <p:nvSpPr>
          <p:cNvPr id="18" name="Freeform: Shape 13">
            <a:extLst>
              <a:ext uri="{FF2B5EF4-FFF2-40B4-BE49-F238E27FC236}">
                <a16:creationId xmlns:a16="http://schemas.microsoft.com/office/drawing/2014/main" id="{0EE1950E-A750-4EB6-943D-2FE814B8F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2630" cy="2848482"/>
          </a:xfrm>
          <a:custGeom>
            <a:avLst/>
            <a:gdLst>
              <a:gd name="connsiteX0" fmla="*/ 1193013 w 2432630"/>
              <a:gd name="connsiteY0" fmla="*/ 1609830 h 2848482"/>
              <a:gd name="connsiteX1" fmla="*/ 1452520 w 2432630"/>
              <a:gd name="connsiteY1" fmla="*/ 1771993 h 2848482"/>
              <a:gd name="connsiteX2" fmla="*/ 1333256 w 2432630"/>
              <a:gd name="connsiteY2" fmla="*/ 2217094 h 2848482"/>
              <a:gd name="connsiteX3" fmla="*/ 888154 w 2432630"/>
              <a:gd name="connsiteY3" fmla="*/ 2097829 h 2848482"/>
              <a:gd name="connsiteX4" fmla="*/ 1007419 w 2432630"/>
              <a:gd name="connsiteY4" fmla="*/ 1652728 h 2848482"/>
              <a:gd name="connsiteX5" fmla="*/ 1193013 w 2432630"/>
              <a:gd name="connsiteY5" fmla="*/ 1609830 h 2848482"/>
              <a:gd name="connsiteX6" fmla="*/ 1721013 w 2432630"/>
              <a:gd name="connsiteY6" fmla="*/ 1345937 h 2848482"/>
              <a:gd name="connsiteX7" fmla="*/ 1880524 w 2432630"/>
              <a:gd name="connsiteY7" fmla="*/ 1425334 h 2848482"/>
              <a:gd name="connsiteX8" fmla="*/ 1821528 w 2432630"/>
              <a:gd name="connsiteY8" fmla="*/ 1645511 h 2848482"/>
              <a:gd name="connsiteX9" fmla="*/ 1601350 w 2432630"/>
              <a:gd name="connsiteY9" fmla="*/ 1586514 h 2848482"/>
              <a:gd name="connsiteX10" fmla="*/ 1660347 w 2432630"/>
              <a:gd name="connsiteY10" fmla="*/ 1366337 h 2848482"/>
              <a:gd name="connsiteX11" fmla="*/ 1721013 w 2432630"/>
              <a:gd name="connsiteY11" fmla="*/ 1345937 h 2848482"/>
              <a:gd name="connsiteX12" fmla="*/ 0 w 2432630"/>
              <a:gd name="connsiteY12" fmla="*/ 0 h 2848482"/>
              <a:gd name="connsiteX13" fmla="*/ 2420476 w 2432630"/>
              <a:gd name="connsiteY13" fmla="*/ 0 h 2848482"/>
              <a:gd name="connsiteX14" fmla="*/ 2431096 w 2432630"/>
              <a:gd name="connsiteY14" fmla="*/ 94052 h 2848482"/>
              <a:gd name="connsiteX15" fmla="*/ 2426545 w 2432630"/>
              <a:gd name="connsiteY15" fmla="*/ 261706 h 2848482"/>
              <a:gd name="connsiteX16" fmla="*/ 1347411 w 2432630"/>
              <a:gd name="connsiteY16" fmla="*/ 1289202 h 2848482"/>
              <a:gd name="connsiteX17" fmla="*/ 678423 w 2432630"/>
              <a:gd name="connsiteY17" fmla="*/ 1606118 h 2848482"/>
              <a:gd name="connsiteX18" fmla="*/ 284014 w 2432630"/>
              <a:gd name="connsiteY18" fmla="*/ 2398976 h 2848482"/>
              <a:gd name="connsiteX19" fmla="*/ 97407 w 2432630"/>
              <a:gd name="connsiteY19" fmla="*/ 2742323 h 2848482"/>
              <a:gd name="connsiteX20" fmla="*/ 0 w 2432630"/>
              <a:gd name="connsiteY20" fmla="*/ 2848482 h 2848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2630" h="2848482">
                <a:moveTo>
                  <a:pt x="1193013" y="1609830"/>
                </a:moveTo>
                <a:cubicBezTo>
                  <a:pt x="1297352" y="1617205"/>
                  <a:pt x="1396284" y="1674588"/>
                  <a:pt x="1452520" y="1771993"/>
                </a:cubicBezTo>
                <a:cubicBezTo>
                  <a:pt x="1542498" y="1927838"/>
                  <a:pt x="1489101" y="2127117"/>
                  <a:pt x="1333256" y="2217094"/>
                </a:cubicBezTo>
                <a:cubicBezTo>
                  <a:pt x="1177410" y="2307071"/>
                  <a:pt x="978131" y="2253675"/>
                  <a:pt x="888154" y="2097829"/>
                </a:cubicBezTo>
                <a:cubicBezTo>
                  <a:pt x="798176" y="1941984"/>
                  <a:pt x="851572" y="1742705"/>
                  <a:pt x="1007419" y="1652728"/>
                </a:cubicBezTo>
                <a:cubicBezTo>
                  <a:pt x="1065861" y="1618986"/>
                  <a:pt x="1130410" y="1605406"/>
                  <a:pt x="1193013" y="1609830"/>
                </a:cubicBezTo>
                <a:close/>
                <a:moveTo>
                  <a:pt x="1721013" y="1345937"/>
                </a:moveTo>
                <a:cubicBezTo>
                  <a:pt x="1783347" y="1338202"/>
                  <a:pt x="1847142" y="1367515"/>
                  <a:pt x="1880524" y="1425334"/>
                </a:cubicBezTo>
                <a:cubicBezTo>
                  <a:pt x="1925033" y="1502425"/>
                  <a:pt x="1898619" y="1601002"/>
                  <a:pt x="1821528" y="1645511"/>
                </a:cubicBezTo>
                <a:cubicBezTo>
                  <a:pt x="1744436" y="1690020"/>
                  <a:pt x="1645859" y="1663606"/>
                  <a:pt x="1601350" y="1586514"/>
                </a:cubicBezTo>
                <a:cubicBezTo>
                  <a:pt x="1556841" y="1509423"/>
                  <a:pt x="1583254" y="1410846"/>
                  <a:pt x="1660347" y="1366337"/>
                </a:cubicBezTo>
                <a:cubicBezTo>
                  <a:pt x="1679620" y="1355210"/>
                  <a:pt x="1700235" y="1348515"/>
                  <a:pt x="1721013" y="1345937"/>
                </a:cubicBezTo>
                <a:close/>
                <a:moveTo>
                  <a:pt x="0" y="0"/>
                </a:moveTo>
                <a:lnTo>
                  <a:pt x="2420476" y="0"/>
                </a:lnTo>
                <a:lnTo>
                  <a:pt x="2431096" y="94052"/>
                </a:lnTo>
                <a:cubicBezTo>
                  <a:pt x="2434004" y="150699"/>
                  <a:pt x="2432933" y="206775"/>
                  <a:pt x="2426545" y="261706"/>
                </a:cubicBezTo>
                <a:cubicBezTo>
                  <a:pt x="2360669" y="828256"/>
                  <a:pt x="1972176" y="1172577"/>
                  <a:pt x="1347411" y="1289202"/>
                </a:cubicBezTo>
                <a:cubicBezTo>
                  <a:pt x="1096744" y="1336043"/>
                  <a:pt x="825156" y="1376752"/>
                  <a:pt x="678423" y="1606118"/>
                </a:cubicBezTo>
                <a:cubicBezTo>
                  <a:pt x="520257" y="1853673"/>
                  <a:pt x="394149" y="2125038"/>
                  <a:pt x="284014" y="2398976"/>
                </a:cubicBezTo>
                <a:cubicBezTo>
                  <a:pt x="233465" y="2524954"/>
                  <a:pt x="173906" y="2641107"/>
                  <a:pt x="97407" y="2742323"/>
                </a:cubicBezTo>
                <a:lnTo>
                  <a:pt x="0" y="284848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7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C65249-32C4-4422-06A5-98B2F8948E7A}"/>
              </a:ext>
            </a:extLst>
          </p:cNvPr>
          <p:cNvSpPr txBox="1"/>
          <p:nvPr/>
        </p:nvSpPr>
        <p:spPr>
          <a:xfrm>
            <a:off x="0" y="46686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dynamical system obeys a </a:t>
            </a:r>
            <a:r>
              <a:rPr lang="en-NZ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equation </a:t>
            </a:r>
            <a:r>
              <a:rPr lang="en-N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NZ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equation.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98D18F-C959-5FD5-FD0B-96B143ACC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01" y="2540231"/>
            <a:ext cx="2657846" cy="1228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A2F8AD-1F74-7D18-AA9E-706F0D0E4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339" y="4216633"/>
            <a:ext cx="2591162" cy="6668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E0A4CA-A36D-7D29-1B63-B744BDE2CE8A}"/>
              </a:ext>
            </a:extLst>
          </p:cNvPr>
          <p:cNvSpPr txBox="1"/>
          <p:nvPr/>
        </p:nvSpPr>
        <p:spPr>
          <a:xfrm>
            <a:off x="5831840" y="2776191"/>
            <a:ext cx="61671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N-dimensional state variables.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evolution rule.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represents the time step.</a:t>
            </a:r>
            <a:endParaRPr lang="en-NZ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7676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BB6FDAE-712D-E5D1-F4F6-1844110AE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3" y="2537143"/>
            <a:ext cx="5055698" cy="391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082319-754C-A910-C927-A77BBEF73C23}"/>
              </a:ext>
            </a:extLst>
          </p:cNvPr>
          <p:cNvSpPr txBox="1"/>
          <p:nvPr/>
        </p:nvSpPr>
        <p:spPr>
          <a:xfrm>
            <a:off x="1066311" y="6159212"/>
            <a:ext cx="420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dirty="0"/>
              <a:t>Source: </a:t>
            </a:r>
            <a:r>
              <a:rPr lang="en-NZ" sz="2000" dirty="0">
                <a:hlinkClick r:id="rId3"/>
              </a:rPr>
              <a:t>Wikipedia</a:t>
            </a:r>
            <a:endParaRPr lang="en-NZ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5343F-66E0-50CB-2137-A529CC5A6A0B}"/>
              </a:ext>
            </a:extLst>
          </p:cNvPr>
          <p:cNvSpPr txBox="1"/>
          <p:nvPr/>
        </p:nvSpPr>
        <p:spPr>
          <a:xfrm>
            <a:off x="216852" y="221734"/>
            <a:ext cx="11771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solution of the dynamical system at time `t’ represents a unique point moving along a curve in the phase space.</a:t>
            </a:r>
          </a:p>
          <a:p>
            <a:endParaRPr lang="en-N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space is the space where all the state variables are represented.</a:t>
            </a:r>
          </a:p>
        </p:txBody>
      </p:sp>
    </p:spTree>
    <p:extLst>
      <p:ext uri="{BB962C8B-B14F-4D97-AF65-F5344CB8AC3E}">
        <p14:creationId xmlns:p14="http://schemas.microsoft.com/office/powerpoint/2010/main" val="368104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nlinear Dynamics and Chaos | Zookal Textbooks | Zookal Textbooks">
            <a:extLst>
              <a:ext uri="{FF2B5EF4-FFF2-40B4-BE49-F238E27FC236}">
                <a16:creationId xmlns:a16="http://schemas.microsoft.com/office/drawing/2014/main" id="{07F58894-1068-613A-58E5-48A725ED6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05" y="567551"/>
            <a:ext cx="3796189" cy="572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1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5C7BC1E0-1C8D-47CB-B48A-D3D0D2EF0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3AD1C04B-04EF-43BA-B2AB-6F52AF8B9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1"/>
            <a:ext cx="6939937" cy="6453893"/>
          </a:xfrm>
          <a:custGeom>
            <a:avLst/>
            <a:gdLst>
              <a:gd name="connsiteX0" fmla="*/ 111814 w 4695433"/>
              <a:gd name="connsiteY0" fmla="*/ 3049004 h 4582435"/>
              <a:gd name="connsiteX1" fmla="*/ 297409 w 4695433"/>
              <a:gd name="connsiteY1" fmla="*/ 3091902 h 4582435"/>
              <a:gd name="connsiteX2" fmla="*/ 416673 w 4695433"/>
              <a:gd name="connsiteY2" fmla="*/ 3537003 h 4582435"/>
              <a:gd name="connsiteX3" fmla="*/ 31751 w 4695433"/>
              <a:gd name="connsiteY3" fmla="*/ 3683368 h 4582435"/>
              <a:gd name="connsiteX4" fmla="*/ 0 w 4695433"/>
              <a:gd name="connsiteY4" fmla="*/ 3669070 h 4582435"/>
              <a:gd name="connsiteX5" fmla="*/ 0 w 4695433"/>
              <a:gd name="connsiteY5" fmla="*/ 3079852 h 4582435"/>
              <a:gd name="connsiteX6" fmla="*/ 35156 w 4695433"/>
              <a:gd name="connsiteY6" fmla="*/ 3063756 h 4582435"/>
              <a:gd name="connsiteX7" fmla="*/ 111814 w 4695433"/>
              <a:gd name="connsiteY7" fmla="*/ 3049004 h 4582435"/>
              <a:gd name="connsiteX8" fmla="*/ 0 w 4695433"/>
              <a:gd name="connsiteY8" fmla="*/ 0 h 4582435"/>
              <a:gd name="connsiteX9" fmla="*/ 4695433 w 4695433"/>
              <a:gd name="connsiteY9" fmla="*/ 0 h 4582435"/>
              <a:gd name="connsiteX10" fmla="*/ 4663044 w 4695433"/>
              <a:gd name="connsiteY10" fmla="*/ 68762 h 4582435"/>
              <a:gd name="connsiteX11" fmla="*/ 4571319 w 4695433"/>
              <a:gd name="connsiteY11" fmla="*/ 201411 h 4582435"/>
              <a:gd name="connsiteX12" fmla="*/ 4099777 w 4695433"/>
              <a:gd name="connsiteY12" fmla="*/ 504347 h 4582435"/>
              <a:gd name="connsiteX13" fmla="*/ 3811860 w 4695433"/>
              <a:gd name="connsiteY13" fmla="*/ 1682068 h 4582435"/>
              <a:gd name="connsiteX14" fmla="*/ 3167043 w 4695433"/>
              <a:gd name="connsiteY14" fmla="*/ 4278500 h 4582435"/>
              <a:gd name="connsiteX15" fmla="*/ 2640955 w 4695433"/>
              <a:gd name="connsiteY15" fmla="*/ 4485587 h 4582435"/>
              <a:gd name="connsiteX16" fmla="*/ 1495663 w 4695433"/>
              <a:gd name="connsiteY16" fmla="*/ 4435228 h 4582435"/>
              <a:gd name="connsiteX17" fmla="*/ 1020813 w 4695433"/>
              <a:gd name="connsiteY17" fmla="*/ 3838149 h 4582435"/>
              <a:gd name="connsiteX18" fmla="*/ 626404 w 4695433"/>
              <a:gd name="connsiteY18" fmla="*/ 3045292 h 4582435"/>
              <a:gd name="connsiteX19" fmla="*/ 147061 w 4695433"/>
              <a:gd name="connsiteY19" fmla="*/ 2765401 h 4582435"/>
              <a:gd name="connsiteX20" fmla="*/ 0 w 4695433"/>
              <a:gd name="connsiteY20" fmla="*/ 2736690 h 458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95433" h="4582435">
                <a:moveTo>
                  <a:pt x="111814" y="3049004"/>
                </a:moveTo>
                <a:cubicBezTo>
                  <a:pt x="174417" y="3044581"/>
                  <a:pt x="238967" y="3058160"/>
                  <a:pt x="297409" y="3091902"/>
                </a:cubicBezTo>
                <a:cubicBezTo>
                  <a:pt x="453255" y="3181878"/>
                  <a:pt x="506651" y="3381158"/>
                  <a:pt x="416673" y="3537003"/>
                </a:cubicBezTo>
                <a:cubicBezTo>
                  <a:pt x="337943" y="3673368"/>
                  <a:pt x="175529" y="3731295"/>
                  <a:pt x="31751" y="3683368"/>
                </a:cubicBezTo>
                <a:lnTo>
                  <a:pt x="0" y="3669070"/>
                </a:lnTo>
                <a:lnTo>
                  <a:pt x="0" y="3079852"/>
                </a:lnTo>
                <a:lnTo>
                  <a:pt x="35156" y="3063756"/>
                </a:lnTo>
                <a:cubicBezTo>
                  <a:pt x="59982" y="3055817"/>
                  <a:pt x="85729" y="3050848"/>
                  <a:pt x="111814" y="3049004"/>
                </a:cubicBezTo>
                <a:close/>
                <a:moveTo>
                  <a:pt x="0" y="0"/>
                </a:moveTo>
                <a:lnTo>
                  <a:pt x="4695433" y="0"/>
                </a:lnTo>
                <a:lnTo>
                  <a:pt x="4663044" y="68762"/>
                </a:lnTo>
                <a:cubicBezTo>
                  <a:pt x="4636274" y="118744"/>
                  <a:pt x="4605467" y="163546"/>
                  <a:pt x="4571319" y="201411"/>
                </a:cubicBezTo>
                <a:cubicBezTo>
                  <a:pt x="4449886" y="335755"/>
                  <a:pt x="4268949" y="426743"/>
                  <a:pt x="4099777" y="504347"/>
                </a:cubicBezTo>
                <a:cubicBezTo>
                  <a:pt x="3604896" y="731933"/>
                  <a:pt x="3591784" y="1317548"/>
                  <a:pt x="3811860" y="1682068"/>
                </a:cubicBezTo>
                <a:cubicBezTo>
                  <a:pt x="4454413" y="2741008"/>
                  <a:pt x="4084752" y="3706193"/>
                  <a:pt x="3167043" y="4278500"/>
                </a:cubicBezTo>
                <a:cubicBezTo>
                  <a:pt x="3009772" y="4376529"/>
                  <a:pt x="2817700" y="4417630"/>
                  <a:pt x="2640955" y="4485587"/>
                </a:cubicBezTo>
                <a:cubicBezTo>
                  <a:pt x="2250950" y="4603206"/>
                  <a:pt x="1866703" y="4642930"/>
                  <a:pt x="1495663" y="4435228"/>
                </a:cubicBezTo>
                <a:cubicBezTo>
                  <a:pt x="1259049" y="4302759"/>
                  <a:pt x="1121911" y="4090107"/>
                  <a:pt x="1020813" y="3838149"/>
                </a:cubicBezTo>
                <a:cubicBezTo>
                  <a:pt x="910679" y="3564211"/>
                  <a:pt x="784571" y="3292847"/>
                  <a:pt x="626404" y="3045292"/>
                </a:cubicBezTo>
                <a:cubicBezTo>
                  <a:pt x="516355" y="2873268"/>
                  <a:pt x="336073" y="2807363"/>
                  <a:pt x="147061" y="2765401"/>
                </a:cubicBezTo>
                <a:lnTo>
                  <a:pt x="0" y="27366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F95B6-39A0-4099-D427-654A8D584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885" y="284480"/>
            <a:ext cx="4298417" cy="866550"/>
          </a:xfrm>
        </p:spPr>
        <p:txBody>
          <a:bodyPr anchor="b">
            <a:normAutofit/>
          </a:bodyPr>
          <a:lstStyle/>
          <a:p>
            <a:r>
              <a:rPr lang="en-NZ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Chaos Theory</a:t>
            </a: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53A84142-2C51-0BAA-4918-D6D0E7B4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0082" y="865204"/>
            <a:ext cx="5022318" cy="50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2AE1F3-8063-2903-4586-C8B20732713D}"/>
              </a:ext>
            </a:extLst>
          </p:cNvPr>
          <p:cNvSpPr txBox="1"/>
          <p:nvPr/>
        </p:nvSpPr>
        <p:spPr>
          <a:xfrm>
            <a:off x="8016897" y="6188095"/>
            <a:ext cx="417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Source: </a:t>
            </a:r>
            <a:r>
              <a:rPr lang="en-NZ" dirty="0">
                <a:hlinkClick r:id="rId3"/>
              </a:rPr>
              <a:t>Wikipedia</a:t>
            </a:r>
            <a:endParaRPr lang="en-N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26CB0-67B9-79D9-7D9E-B9CEDA7A8BBB}"/>
              </a:ext>
            </a:extLst>
          </p:cNvPr>
          <p:cNvSpPr txBox="1"/>
          <p:nvPr/>
        </p:nvSpPr>
        <p:spPr>
          <a:xfrm>
            <a:off x="118693" y="1314996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Dynamical systems exhibit a wide range of behaviour under slight deviations of the initial conditions.</a:t>
            </a:r>
          </a:p>
          <a:p>
            <a:endParaRPr lang="en-N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makes the long-term behaviour of the system completely unpredictable.</a:t>
            </a:r>
          </a:p>
          <a:p>
            <a:endParaRPr lang="en-N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though the systems are deterministic in nature.</a:t>
            </a:r>
          </a:p>
        </p:txBody>
      </p:sp>
    </p:spTree>
    <p:extLst>
      <p:ext uri="{BB962C8B-B14F-4D97-AF65-F5344CB8AC3E}">
        <p14:creationId xmlns:p14="http://schemas.microsoft.com/office/powerpoint/2010/main" val="12137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E2017B35-C732-4CBF-97BA-17239F18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33605-EB83-023C-E45E-C0E321FB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141" y="0"/>
            <a:ext cx="6309019" cy="8988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Butterfly effect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7DAC4C05-1A1D-FCC5-F8E2-EDB486487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4" r="2" b="28901"/>
          <a:stretch/>
        </p:blipFill>
        <p:spPr bwMode="auto">
          <a:xfrm>
            <a:off x="20" y="-5"/>
            <a:ext cx="3590013" cy="3040032"/>
          </a:xfrm>
          <a:custGeom>
            <a:avLst/>
            <a:gdLst/>
            <a:ahLst/>
            <a:cxnLst/>
            <a:rect l="l" t="t" r="r" b="b"/>
            <a:pathLst>
              <a:path w="4555700" h="3857756">
                <a:moveTo>
                  <a:pt x="2107785" y="3084895"/>
                </a:moveTo>
                <a:cubicBezTo>
                  <a:pt x="2209151" y="3092059"/>
                  <a:pt x="2305263" y="3147809"/>
                  <a:pt x="2359896" y="3242437"/>
                </a:cubicBezTo>
                <a:cubicBezTo>
                  <a:pt x="2447309" y="3393840"/>
                  <a:pt x="2395436" y="3587439"/>
                  <a:pt x="2244031" y="3674853"/>
                </a:cubicBezTo>
                <a:cubicBezTo>
                  <a:pt x="2092626" y="3762267"/>
                  <a:pt x="1899026" y="3710392"/>
                  <a:pt x="1811613" y="3558987"/>
                </a:cubicBezTo>
                <a:cubicBezTo>
                  <a:pt x="1724201" y="3407583"/>
                  <a:pt x="1776074" y="3213984"/>
                  <a:pt x="1927478" y="3126570"/>
                </a:cubicBezTo>
                <a:cubicBezTo>
                  <a:pt x="1984256" y="3093791"/>
                  <a:pt x="2046967" y="3080598"/>
                  <a:pt x="2107785" y="3084895"/>
                </a:cubicBezTo>
                <a:close/>
                <a:moveTo>
                  <a:pt x="4050627" y="1299558"/>
                </a:moveTo>
                <a:cubicBezTo>
                  <a:pt x="4203368" y="1310353"/>
                  <a:pt x="4348194" y="1394357"/>
                  <a:pt x="4430518" y="1536945"/>
                </a:cubicBezTo>
                <a:cubicBezTo>
                  <a:pt x="4562235" y="1765086"/>
                  <a:pt x="4484067" y="2056809"/>
                  <a:pt x="4255926" y="2188526"/>
                </a:cubicBezTo>
                <a:cubicBezTo>
                  <a:pt x="4027786" y="2320243"/>
                  <a:pt x="3736063" y="2242077"/>
                  <a:pt x="3604346" y="2013936"/>
                </a:cubicBezTo>
                <a:cubicBezTo>
                  <a:pt x="3472629" y="1785795"/>
                  <a:pt x="3550795" y="1494072"/>
                  <a:pt x="3778936" y="1362354"/>
                </a:cubicBezTo>
                <a:cubicBezTo>
                  <a:pt x="3864489" y="1312961"/>
                  <a:pt x="3958983" y="1293081"/>
                  <a:pt x="4050627" y="1299558"/>
                </a:cubicBezTo>
                <a:close/>
                <a:moveTo>
                  <a:pt x="0" y="0"/>
                </a:moveTo>
                <a:lnTo>
                  <a:pt x="4529097" y="0"/>
                </a:lnTo>
                <a:lnTo>
                  <a:pt x="4535843" y="25325"/>
                </a:lnTo>
                <a:cubicBezTo>
                  <a:pt x="4577827" y="236829"/>
                  <a:pt x="4554212" y="469368"/>
                  <a:pt x="4455678" y="653481"/>
                </a:cubicBezTo>
                <a:cubicBezTo>
                  <a:pt x="4164647" y="1195940"/>
                  <a:pt x="3380292" y="1016671"/>
                  <a:pt x="3195624" y="1499039"/>
                </a:cubicBezTo>
                <a:cubicBezTo>
                  <a:pt x="3085299" y="1787251"/>
                  <a:pt x="3249922" y="2150579"/>
                  <a:pt x="3415345" y="2343771"/>
                </a:cubicBezTo>
                <a:cubicBezTo>
                  <a:pt x="3730352" y="2711637"/>
                  <a:pt x="4109235" y="2582455"/>
                  <a:pt x="4278226" y="2903986"/>
                </a:cubicBezTo>
                <a:cubicBezTo>
                  <a:pt x="4403695" y="3142877"/>
                  <a:pt x="4345693" y="3502422"/>
                  <a:pt x="4130404" y="3699883"/>
                </a:cubicBezTo>
                <a:cubicBezTo>
                  <a:pt x="4100325" y="3727426"/>
                  <a:pt x="4067350" y="3751612"/>
                  <a:pt x="4031968" y="3772040"/>
                </a:cubicBezTo>
                <a:lnTo>
                  <a:pt x="4032420" y="3772617"/>
                </a:lnTo>
                <a:cubicBezTo>
                  <a:pt x="3793984" y="3910280"/>
                  <a:pt x="3505752" y="3844510"/>
                  <a:pt x="3416625" y="3824122"/>
                </a:cubicBezTo>
                <a:cubicBezTo>
                  <a:pt x="2995274" y="3727921"/>
                  <a:pt x="3032247" y="3290470"/>
                  <a:pt x="2588044" y="3037308"/>
                </a:cubicBezTo>
                <a:cubicBezTo>
                  <a:pt x="2556864" y="3019388"/>
                  <a:pt x="2172127" y="2807209"/>
                  <a:pt x="1736592" y="2894261"/>
                </a:cubicBezTo>
                <a:cubicBezTo>
                  <a:pt x="1113560" y="3018675"/>
                  <a:pt x="1064951" y="3619108"/>
                  <a:pt x="526796" y="3679193"/>
                </a:cubicBezTo>
                <a:cubicBezTo>
                  <a:pt x="356708" y="3698182"/>
                  <a:pt x="171807" y="3659418"/>
                  <a:pt x="8401" y="3579745"/>
                </a:cubicBezTo>
                <a:lnTo>
                  <a:pt x="0" y="35749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Butterfly on a flower">
            <a:extLst>
              <a:ext uri="{FF2B5EF4-FFF2-40B4-BE49-F238E27FC236}">
                <a16:creationId xmlns:a16="http://schemas.microsoft.com/office/drawing/2014/main" id="{7F09C44F-D3C8-1A17-EF34-BAA6F2AC5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85" r="-2" b="-2"/>
          <a:stretch/>
        </p:blipFill>
        <p:spPr>
          <a:xfrm>
            <a:off x="20" y="3293760"/>
            <a:ext cx="3076508" cy="3564240"/>
          </a:xfrm>
          <a:custGeom>
            <a:avLst/>
            <a:gdLst/>
            <a:ahLst/>
            <a:cxnLst/>
            <a:rect l="l" t="t" r="r" b="b"/>
            <a:pathLst>
              <a:path w="5544176" h="6646910">
                <a:moveTo>
                  <a:pt x="4779974" y="685250"/>
                </a:moveTo>
                <a:cubicBezTo>
                  <a:pt x="5032054" y="670215"/>
                  <a:pt x="5267008" y="852320"/>
                  <a:pt x="5309474" y="1126951"/>
                </a:cubicBezTo>
                <a:cubicBezTo>
                  <a:pt x="5346050" y="1363456"/>
                  <a:pt x="5216949" y="1600813"/>
                  <a:pt x="5001910" y="1690856"/>
                </a:cubicBezTo>
                <a:cubicBezTo>
                  <a:pt x="4692098" y="1820733"/>
                  <a:pt x="4350283" y="1615922"/>
                  <a:pt x="4306656" y="1273177"/>
                </a:cubicBezTo>
                <a:cubicBezTo>
                  <a:pt x="4276590" y="1039231"/>
                  <a:pt x="4408479" y="807918"/>
                  <a:pt x="4621504" y="721515"/>
                </a:cubicBezTo>
                <a:cubicBezTo>
                  <a:pt x="4671997" y="700903"/>
                  <a:pt x="4725528" y="688659"/>
                  <a:pt x="4779974" y="685250"/>
                </a:cubicBezTo>
                <a:close/>
                <a:moveTo>
                  <a:pt x="2760003" y="352577"/>
                </a:moveTo>
                <a:cubicBezTo>
                  <a:pt x="2869653" y="345991"/>
                  <a:pt x="2971942" y="425187"/>
                  <a:pt x="2990385" y="544679"/>
                </a:cubicBezTo>
                <a:cubicBezTo>
                  <a:pt x="3006348" y="647665"/>
                  <a:pt x="2950167" y="750884"/>
                  <a:pt x="2856557" y="790095"/>
                </a:cubicBezTo>
                <a:cubicBezTo>
                  <a:pt x="2721799" y="846585"/>
                  <a:pt x="2573171" y="757470"/>
                  <a:pt x="2554030" y="608299"/>
                </a:cubicBezTo>
                <a:cubicBezTo>
                  <a:pt x="2540934" y="506165"/>
                  <a:pt x="2598123" y="405659"/>
                  <a:pt x="2691113" y="368075"/>
                </a:cubicBezTo>
                <a:cubicBezTo>
                  <a:pt x="2713089" y="359242"/>
                  <a:pt x="2736352" y="353973"/>
                  <a:pt x="2760003" y="352577"/>
                </a:cubicBezTo>
                <a:close/>
                <a:moveTo>
                  <a:pt x="3630" y="28121"/>
                </a:moveTo>
                <a:cubicBezTo>
                  <a:pt x="53278" y="26959"/>
                  <a:pt x="102920" y="30524"/>
                  <a:pt x="151871" y="38891"/>
                </a:cubicBezTo>
                <a:cubicBezTo>
                  <a:pt x="865103" y="112200"/>
                  <a:pt x="964292" y="593344"/>
                  <a:pt x="1031555" y="832871"/>
                </a:cubicBezTo>
                <a:cubicBezTo>
                  <a:pt x="1053330" y="878203"/>
                  <a:pt x="1074563" y="922528"/>
                  <a:pt x="1096338" y="964607"/>
                </a:cubicBezTo>
                <a:cubicBezTo>
                  <a:pt x="1174682" y="1115560"/>
                  <a:pt x="1260852" y="1237377"/>
                  <a:pt x="1409481" y="1265738"/>
                </a:cubicBezTo>
                <a:cubicBezTo>
                  <a:pt x="1767492" y="1334008"/>
                  <a:pt x="1973154" y="762896"/>
                  <a:pt x="2318612" y="859062"/>
                </a:cubicBezTo>
                <a:cubicBezTo>
                  <a:pt x="2496300" y="908501"/>
                  <a:pt x="2583943" y="1098510"/>
                  <a:pt x="2675615" y="1267985"/>
                </a:cubicBezTo>
                <a:cubicBezTo>
                  <a:pt x="2731099" y="1370507"/>
                  <a:pt x="2875466" y="1386005"/>
                  <a:pt x="2952957" y="1297896"/>
                </a:cubicBezTo>
                <a:cubicBezTo>
                  <a:pt x="2992292" y="1253804"/>
                  <a:pt x="3027543" y="1206225"/>
                  <a:pt x="3058268" y="1155778"/>
                </a:cubicBezTo>
                <a:cubicBezTo>
                  <a:pt x="3256027" y="815280"/>
                  <a:pt x="3063848" y="537317"/>
                  <a:pt x="3306706" y="310500"/>
                </a:cubicBezTo>
                <a:cubicBezTo>
                  <a:pt x="3358006" y="262378"/>
                  <a:pt x="3524148" y="107395"/>
                  <a:pt x="3735234" y="107395"/>
                </a:cubicBezTo>
                <a:cubicBezTo>
                  <a:pt x="3766510" y="107395"/>
                  <a:pt x="3797693" y="110804"/>
                  <a:pt x="3828224" y="117624"/>
                </a:cubicBezTo>
                <a:cubicBezTo>
                  <a:pt x="4046595" y="166056"/>
                  <a:pt x="4222967" y="384349"/>
                  <a:pt x="4231180" y="592260"/>
                </a:cubicBezTo>
                <a:cubicBezTo>
                  <a:pt x="4242339" y="872003"/>
                  <a:pt x="3941207" y="932136"/>
                  <a:pt x="3873092" y="1299370"/>
                </a:cubicBezTo>
                <a:cubicBezTo>
                  <a:pt x="3837368" y="1492245"/>
                  <a:pt x="3867280" y="1798492"/>
                  <a:pt x="4050935" y="1948439"/>
                </a:cubicBezTo>
                <a:cubicBezTo>
                  <a:pt x="4358421" y="2199435"/>
                  <a:pt x="4810507" y="1777182"/>
                  <a:pt x="5211525" y="2027402"/>
                </a:cubicBezTo>
                <a:cubicBezTo>
                  <a:pt x="5429122" y="2163013"/>
                  <a:pt x="5566824" y="2456164"/>
                  <a:pt x="5541097" y="2700958"/>
                </a:cubicBezTo>
                <a:cubicBezTo>
                  <a:pt x="5501654" y="3076251"/>
                  <a:pt x="5098698" y="3142194"/>
                  <a:pt x="5094823" y="3471378"/>
                </a:cubicBezTo>
                <a:cubicBezTo>
                  <a:pt x="5091415" y="3745236"/>
                  <a:pt x="5419668" y="3893242"/>
                  <a:pt x="5505528" y="4272564"/>
                </a:cubicBezTo>
                <a:cubicBezTo>
                  <a:pt x="5569691" y="4556184"/>
                  <a:pt x="5439041" y="4752005"/>
                  <a:pt x="5281423" y="4965183"/>
                </a:cubicBezTo>
                <a:cubicBezTo>
                  <a:pt x="5068244" y="5253608"/>
                  <a:pt x="4866301" y="5146281"/>
                  <a:pt x="4675749" y="5385343"/>
                </a:cubicBezTo>
                <a:cubicBezTo>
                  <a:pt x="4370191" y="5769070"/>
                  <a:pt x="4714176" y="6260683"/>
                  <a:pt x="4508838" y="6598516"/>
                </a:cubicBezTo>
                <a:lnTo>
                  <a:pt x="4472787" y="6646910"/>
                </a:lnTo>
                <a:lnTo>
                  <a:pt x="3367517" y="6646910"/>
                </a:lnTo>
                <a:lnTo>
                  <a:pt x="2998981" y="6646910"/>
                </a:lnTo>
                <a:lnTo>
                  <a:pt x="2648733" y="6646910"/>
                </a:lnTo>
                <a:lnTo>
                  <a:pt x="0" y="6646910"/>
                </a:lnTo>
                <a:lnTo>
                  <a:pt x="0" y="28222"/>
                </a:lnTo>
                <a:close/>
                <a:moveTo>
                  <a:pt x="1509522" y="767"/>
                </a:moveTo>
                <a:cubicBezTo>
                  <a:pt x="1736339" y="-12639"/>
                  <a:pt x="1947814" y="150946"/>
                  <a:pt x="1986017" y="398066"/>
                </a:cubicBezTo>
                <a:cubicBezTo>
                  <a:pt x="2019183" y="611090"/>
                  <a:pt x="1902946" y="824502"/>
                  <a:pt x="1709217" y="905558"/>
                </a:cubicBezTo>
                <a:cubicBezTo>
                  <a:pt x="1430403" y="1021795"/>
                  <a:pt x="1123149" y="837830"/>
                  <a:pt x="1083551" y="529879"/>
                </a:cubicBezTo>
                <a:cubicBezTo>
                  <a:pt x="1056506" y="319025"/>
                  <a:pt x="1175223" y="110882"/>
                  <a:pt x="1366937" y="33390"/>
                </a:cubicBezTo>
                <a:cubicBezTo>
                  <a:pt x="1412379" y="14871"/>
                  <a:pt x="1460539" y="3866"/>
                  <a:pt x="1509522" y="767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CF2E86-4295-3219-042F-5CEA08FB003D}"/>
              </a:ext>
            </a:extLst>
          </p:cNvPr>
          <p:cNvSpPr txBox="1"/>
          <p:nvPr/>
        </p:nvSpPr>
        <p:spPr>
          <a:xfrm>
            <a:off x="4623141" y="1262435"/>
            <a:ext cx="609771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high sensitivity of the dynamical systems to initial conditions is called </a:t>
            </a:r>
            <a:r>
              <a:rPr lang="en-NZ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butterfly effect.</a:t>
            </a:r>
          </a:p>
          <a:p>
            <a:endParaRPr lang="en-N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point on the orbit of the chaotic system can be randomly approximated by other points, having notably distinct orbits.</a:t>
            </a:r>
          </a:p>
        </p:txBody>
      </p:sp>
    </p:spTree>
    <p:extLst>
      <p:ext uri="{BB962C8B-B14F-4D97-AF65-F5344CB8AC3E}">
        <p14:creationId xmlns:p14="http://schemas.microsoft.com/office/powerpoint/2010/main" val="2365802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C9998D-CC96-3E7A-FF33-78591957A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2192000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plashVTI">
  <a:themeElements>
    <a:clrScheme name="AnalogousFromDarkSeedLeftStep">
      <a:dk1>
        <a:srgbClr val="000000"/>
      </a:dk1>
      <a:lt1>
        <a:srgbClr val="FFFFFF"/>
      </a:lt1>
      <a:dk2>
        <a:srgbClr val="301B2C"/>
      </a:dk2>
      <a:lt2>
        <a:srgbClr val="F0F3F2"/>
      </a:lt2>
      <a:accent1>
        <a:srgbClr val="C94778"/>
      </a:accent1>
      <a:accent2>
        <a:srgbClr val="B7359D"/>
      </a:accent2>
      <a:accent3>
        <a:srgbClr val="AD47C9"/>
      </a:accent3>
      <a:accent4>
        <a:srgbClr val="6535B7"/>
      </a:accent4>
      <a:accent5>
        <a:srgbClr val="474DC9"/>
      </a:accent5>
      <a:accent6>
        <a:srgbClr val="3571B7"/>
      </a:accent6>
      <a:hlink>
        <a:srgbClr val="6A5EC9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5742</TotalTime>
  <Words>280</Words>
  <Application>Microsoft Office PowerPoint</Application>
  <PresentationFormat>Widescreen</PresentationFormat>
  <Paragraphs>45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 Display</vt:lpstr>
      <vt:lpstr>Arial</vt:lpstr>
      <vt:lpstr>Avenir Next LT Pro</vt:lpstr>
      <vt:lpstr>Posterama</vt:lpstr>
      <vt:lpstr>Times New Roman</vt:lpstr>
      <vt:lpstr>SplashVTI</vt:lpstr>
      <vt:lpstr>Chaos, Robust chaos, &amp;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Chaos Theory</vt:lpstr>
      <vt:lpstr>The Butterfly effect</vt:lpstr>
      <vt:lpstr>PowerPoint Presentation</vt:lpstr>
      <vt:lpstr>PowerPoint Presentation</vt:lpstr>
      <vt:lpstr>Ph.D. research</vt:lpstr>
      <vt:lpstr>PowerPoint Presentation</vt:lpstr>
      <vt:lpstr>PowerPoint Presentation</vt:lpstr>
      <vt:lpstr>Thank you!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Chaos, Robust chaos, &amp; applications</dc:title>
  <dc:creator>Indra Ghosh</dc:creator>
  <cp:lastModifiedBy>Indra Ghosh</cp:lastModifiedBy>
  <cp:revision>1</cp:revision>
  <dcterms:created xsi:type="dcterms:W3CDTF">2023-10-05T08:02:04Z</dcterms:created>
  <dcterms:modified xsi:type="dcterms:W3CDTF">2023-10-10T05:21:51Z</dcterms:modified>
</cp:coreProperties>
</file>